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2"/>
  </p:notesMasterIdLst>
  <p:sldIdLst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</p:sldIdLst>
  <p:sldSz cx="9144000" cy="5143500" type="screen16x9"/>
  <p:notesSz cx="6858000" cy="9144000"/>
  <p:embeddedFontLst>
    <p:embeddedFont>
      <p:font typeface="Montserrat SemiBold" panose="020B0604020202020204" charset="-52"/>
      <p:regular r:id="rId16"/>
      <p:bold r:id="rId17"/>
      <p:italic r:id="rId18"/>
      <p:boldItalic r:id="rId19"/>
    </p:embeddedFont>
    <p:embeddedFont>
      <p:font typeface="PT Serif" panose="020B0604020202020204" charset="-52"/>
      <p:regular r:id="rId20"/>
      <p:bold r:id="rId21"/>
      <p:italic r:id="rId22"/>
      <p:boldItalic r:id="rId23"/>
    </p:embeddedFont>
    <p:embeddedFont>
      <p:font typeface="Montserrat" panose="020B0604020202020204" charset="-52"/>
      <p:regular r:id="rId24"/>
      <p:bold r:id="rId25"/>
      <p:italic r:id="rId26"/>
      <p:boldItalic r:id="rId27"/>
    </p:embeddedFont>
  </p:embeddedFontLst>
  <p:custDataLst>
    <p:tags r:id="rId15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69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tags" Target="tags/tag1.xml" /><Relationship Id="rId16" Type="http://schemas.openxmlformats.org/officeDocument/2006/relationships/font" Target="fonts/font1.fntdata" /><Relationship Id="rId17" Type="http://schemas.openxmlformats.org/officeDocument/2006/relationships/font" Target="fonts/font2.fntdata" /><Relationship Id="rId18" Type="http://schemas.openxmlformats.org/officeDocument/2006/relationships/font" Target="fonts/font3.fntdata" /><Relationship Id="rId19" Type="http://schemas.openxmlformats.org/officeDocument/2006/relationships/font" Target="fonts/font4.fntdata" /><Relationship Id="rId2" Type="http://schemas.openxmlformats.org/officeDocument/2006/relationships/notesMaster" Target="notesMasters/notesMaster1.xml" /><Relationship Id="rId20" Type="http://schemas.openxmlformats.org/officeDocument/2006/relationships/font" Target="fonts/font5.fntdata" /><Relationship Id="rId21" Type="http://schemas.openxmlformats.org/officeDocument/2006/relationships/font" Target="fonts/font6.fntdata" /><Relationship Id="rId22" Type="http://schemas.openxmlformats.org/officeDocument/2006/relationships/font" Target="fonts/font7.fntdata" /><Relationship Id="rId23" Type="http://schemas.openxmlformats.org/officeDocument/2006/relationships/font" Target="fonts/font8.fntdata" /><Relationship Id="rId24" Type="http://schemas.openxmlformats.org/officeDocument/2006/relationships/font" Target="fonts/font9.fntdata" /><Relationship Id="rId25" Type="http://schemas.openxmlformats.org/officeDocument/2006/relationships/font" Target="fonts/font10.fntdata" /><Relationship Id="rId26" Type="http://schemas.openxmlformats.org/officeDocument/2006/relationships/font" Target="fonts/font11.fntdata" /><Relationship Id="rId27" Type="http://schemas.openxmlformats.org/officeDocument/2006/relationships/font" Target="fonts/font12.fntdata" /><Relationship Id="rId28" Type="http://schemas.openxmlformats.org/officeDocument/2006/relationships/presProps" Target="presProps.xml" /><Relationship Id="rId29" Type="http://schemas.openxmlformats.org/officeDocument/2006/relationships/viewProps" Target="viewProps.xml" /><Relationship Id="rId3" Type="http://schemas.openxmlformats.org/officeDocument/2006/relationships/slide" Target="slides/slide1.xml" /><Relationship Id="rId30" Type="http://schemas.openxmlformats.org/officeDocument/2006/relationships/theme" Target="theme/theme1.xml" /><Relationship Id="rId31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72569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126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6890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4410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8546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0673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769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8239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6228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1702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1258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4503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108172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matchingName="Title slide" type="title">
  <p:cSld name="TITLE">
    <p:bg>
      <p:bgPr>
        <a:gradFill>
          <a:gsLst>
            <a:gs pos="0">
              <a:srgbClr val="FF7D50"/>
            </a:gs>
            <a:gs pos="100000">
              <a:srgbClr val="FF4E10"/>
            </a:gs>
          </a:gsLst>
          <a:lin ang="5400012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0" y="1265050"/>
            <a:ext cx="5943000" cy="206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ctr" rtl="0">
              <a:spcBef>
                <a:spcPct val="0"/>
              </a:spcBef>
              <a:spcAft>
                <a:spcPct val="0"/>
              </a:spcAft>
              <a:buSzPts val="5400"/>
              <a:buNone/>
              <a:defRPr sz="5400"/>
            </a:lvl2pPr>
            <a:lvl3pPr lvl="2" algn="ctr" rtl="0">
              <a:spcBef>
                <a:spcPct val="0"/>
              </a:spcBef>
              <a:spcAft>
                <a:spcPct val="0"/>
              </a:spcAft>
              <a:buSzPts val="5400"/>
              <a:buNone/>
              <a:defRPr sz="5400"/>
            </a:lvl3pPr>
            <a:lvl4pPr lvl="3" algn="ctr" rtl="0">
              <a:spcBef>
                <a:spcPct val="0"/>
              </a:spcBef>
              <a:spcAft>
                <a:spcPct val="0"/>
              </a:spcAft>
              <a:buSzPts val="5400"/>
              <a:buNone/>
              <a:defRPr sz="5400"/>
            </a:lvl4pPr>
            <a:lvl5pPr lvl="4" algn="ctr" rtl="0">
              <a:spcBef>
                <a:spcPct val="0"/>
              </a:spcBef>
              <a:spcAft>
                <a:spcPct val="0"/>
              </a:spcAft>
              <a:buSzPts val="5400"/>
              <a:buNone/>
              <a:defRPr sz="5400"/>
            </a:lvl5pPr>
            <a:lvl6pPr lvl="5" algn="ctr" rtl="0">
              <a:spcBef>
                <a:spcPct val="0"/>
              </a:spcBef>
              <a:spcAft>
                <a:spcPct val="0"/>
              </a:spcAft>
              <a:buSzPts val="5400"/>
              <a:buNone/>
              <a:defRPr sz="5400"/>
            </a:lvl6pPr>
            <a:lvl7pPr lvl="6" algn="ctr" rtl="0">
              <a:spcBef>
                <a:spcPct val="0"/>
              </a:spcBef>
              <a:spcAft>
                <a:spcPct val="0"/>
              </a:spcAft>
              <a:buSzPts val="5400"/>
              <a:buNone/>
              <a:defRPr sz="5400"/>
            </a:lvl7pPr>
            <a:lvl8pPr lvl="7" algn="ctr" rtl="0">
              <a:spcBef>
                <a:spcPct val="0"/>
              </a:spcBef>
              <a:spcAft>
                <a:spcPct val="0"/>
              </a:spcAft>
              <a:buSzPts val="5400"/>
              <a:buNone/>
              <a:defRPr sz="5400"/>
            </a:lvl8pPr>
            <a:lvl9pPr lvl="8" algn="ctr" rtl="0">
              <a:spcBef>
                <a:spcPct val="0"/>
              </a:spcBef>
              <a:spcAft>
                <a:spcPct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331725"/>
            <a:ext cx="4892100" cy="76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C1466"/>
              </a:buClr>
              <a:buSzPts val="1400"/>
              <a:buFont typeface="Montserrat SemiBold"/>
              <a:buNone/>
              <a:defRPr sz="1400">
                <a:solidFill>
                  <a:srgbClr val="1C1466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68374" y="304800"/>
            <a:ext cx="870825" cy="32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37090" y="2767150"/>
            <a:ext cx="1706910" cy="1729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13897"/>
            <a:ext cx="9144003" cy="1129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940839"/>
            <a:ext cx="996375" cy="863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764906">
            <a:off x="5835769" y="2296816"/>
            <a:ext cx="2519334" cy="1422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68375" y="4651811"/>
            <a:ext cx="232400" cy="23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/>
          <p:nvPr/>
        </p:nvSpPr>
        <p:spPr>
          <a:xfrm>
            <a:off x="8200775" y="4602250"/>
            <a:ext cx="996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00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rPr>
              <a:t>@edu.ekb</a:t>
            </a:r>
            <a:endParaRPr sz="1000">
              <a:solidFill>
                <a:schemeClr val="lt1"/>
              </a:solidFill>
              <a:latin typeface="PT Serif"/>
              <a:ea typeface="PT Serif"/>
              <a:cs typeface="PT Serif"/>
              <a:sym typeface="PT Serif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1273" y="304800"/>
            <a:ext cx="996373" cy="84891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buNone/>
              <a:defRPr sz="1300"/>
            </a:lvl1pPr>
            <a:lvl2pPr lvl="1" rtl="0">
              <a:buNone/>
              <a:defRPr sz="1300"/>
            </a:lvl2pPr>
            <a:lvl3pPr lvl="2" rtl="0">
              <a:buNone/>
              <a:defRPr sz="1300"/>
            </a:lvl3pPr>
            <a:lvl4pPr lvl="3" rtl="0">
              <a:buNone/>
              <a:defRPr sz="1300"/>
            </a:lvl4pPr>
            <a:lvl5pPr lvl="4" rtl="0">
              <a:buNone/>
              <a:defRPr sz="1300"/>
            </a:lvl5pPr>
            <a:lvl6pPr lvl="5" rtl="0">
              <a:buNone/>
              <a:defRPr sz="1300"/>
            </a:lvl6pPr>
            <a:lvl7pPr lvl="6" rtl="0">
              <a:buNone/>
              <a:defRPr sz="1300"/>
            </a:lvl7pPr>
            <a:lvl8pPr lvl="7" rtl="0">
              <a:buNone/>
              <a:defRPr sz="1300"/>
            </a:lvl8pPr>
            <a:lvl9pPr lvl="8" rtl="0">
              <a:buNone/>
              <a:defRPr sz="1300"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0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matchingName="Section title and description">
  <p:cSld name="SECTION_TITLE_AND_DESCRIPTION">
    <p:spTree>
      <p:nvGrpSpPr>
        <p:cNvPr id="1" name="Shape 79"/>
        <p:cNvGrpSpPr/>
        <p:nvPr/>
      </p:nvGrpSpPr>
      <p:grpSpPr>
        <a:xfrm>
          <a:off x="0" y="0"/>
          <a:ext cx="0" cy="0"/>
        </a:xfrm>
      </p:grpSpPr>
      <p:sp>
        <p:nvSpPr>
          <p:cNvPr id="80" name="Google Shape;80;p11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rgbClr val="D3AA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rgbClr val="D3AAFF"/>
              </a:solidFill>
            </a:endParaRPr>
          </a:p>
        </p:txBody>
      </p:sp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304800" y="304900"/>
            <a:ext cx="4045200" cy="30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Clr>
                <a:srgbClr val="1C1466"/>
              </a:buClr>
              <a:buSzPts val="5200"/>
              <a:buNone/>
              <a:defRPr sz="5200">
                <a:solidFill>
                  <a:srgbClr val="1C1466"/>
                </a:solidFill>
              </a:defRPr>
            </a:lvl1pPr>
            <a:lvl2pPr lvl="1" algn="ctr" rtl="0">
              <a:spcBef>
                <a:spcPct val="0"/>
              </a:spcBef>
              <a:spcAft>
                <a:spcPct val="0"/>
              </a:spcAft>
              <a:buSzPts val="3800"/>
              <a:buNone/>
              <a:defRPr sz="3800"/>
            </a:lvl2pPr>
            <a:lvl3pPr lvl="2" algn="ctr" rtl="0">
              <a:spcBef>
                <a:spcPct val="0"/>
              </a:spcBef>
              <a:spcAft>
                <a:spcPct val="0"/>
              </a:spcAft>
              <a:buSzPts val="3800"/>
              <a:buNone/>
              <a:defRPr sz="3800"/>
            </a:lvl3pPr>
            <a:lvl4pPr lvl="3" algn="ctr" rtl="0">
              <a:spcBef>
                <a:spcPct val="0"/>
              </a:spcBef>
              <a:spcAft>
                <a:spcPct val="0"/>
              </a:spcAft>
              <a:buSzPts val="3800"/>
              <a:buNone/>
              <a:defRPr sz="3800"/>
            </a:lvl4pPr>
            <a:lvl5pPr lvl="4" algn="ctr" rtl="0">
              <a:spcBef>
                <a:spcPct val="0"/>
              </a:spcBef>
              <a:spcAft>
                <a:spcPct val="0"/>
              </a:spcAft>
              <a:buSzPts val="3800"/>
              <a:buNone/>
              <a:defRPr sz="3800"/>
            </a:lvl5pPr>
            <a:lvl6pPr lvl="5" algn="ctr" rtl="0">
              <a:spcBef>
                <a:spcPct val="0"/>
              </a:spcBef>
              <a:spcAft>
                <a:spcPct val="0"/>
              </a:spcAft>
              <a:buSzPts val="3800"/>
              <a:buNone/>
              <a:defRPr sz="3800"/>
            </a:lvl6pPr>
            <a:lvl7pPr lvl="6" algn="ctr" rtl="0">
              <a:spcBef>
                <a:spcPct val="0"/>
              </a:spcBef>
              <a:spcAft>
                <a:spcPct val="0"/>
              </a:spcAft>
              <a:buSzPts val="3800"/>
              <a:buNone/>
              <a:defRPr sz="3800"/>
            </a:lvl7pPr>
            <a:lvl8pPr lvl="7" algn="ctr" rtl="0">
              <a:spcBef>
                <a:spcPct val="0"/>
              </a:spcBef>
              <a:spcAft>
                <a:spcPct val="0"/>
              </a:spcAft>
              <a:buSzPts val="3800"/>
              <a:buNone/>
              <a:defRPr sz="3800"/>
            </a:lvl8pPr>
            <a:lvl9pPr lvl="8" algn="ctr" rtl="0">
              <a:spcBef>
                <a:spcPct val="0"/>
              </a:spcBef>
              <a:spcAft>
                <a:spcPct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ubTitle" idx="1"/>
          </p:nvPr>
        </p:nvSpPr>
        <p:spPr>
          <a:xfrm>
            <a:off x="265500" y="3602975"/>
            <a:ext cx="4045200" cy="7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99999"/>
              </a:buClr>
              <a:buSzPts val="1800"/>
              <a:buNone/>
              <a:defRPr>
                <a:solidFill>
                  <a:srgbClr val="999999"/>
                </a:solidFill>
              </a:defRPr>
            </a:lvl1pPr>
            <a:lvl2pPr lvl="1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8442908" y="46736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0</a:t>
            </a:fld>
            <a:endParaRPr/>
          </a:p>
        </p:txBody>
      </p:sp>
      <p:pic>
        <p:nvPicPr>
          <p:cNvPr id="85" name="Google Shape;85;p1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241725" y="304800"/>
            <a:ext cx="597473" cy="223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5847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SzPts val="3000"/>
              <a:buFont typeface="Montserrat"/>
              <a:buNone/>
              <a:defRPr sz="3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SzPts val="3000"/>
              <a:buFont typeface="Montserrat"/>
              <a:buNone/>
              <a:defRPr sz="3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SzPts val="3000"/>
              <a:buFont typeface="Montserrat"/>
              <a:buNone/>
              <a:defRPr sz="3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SzPts val="3000"/>
              <a:buFont typeface="Montserrat"/>
              <a:buNone/>
              <a:defRPr sz="3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SzPts val="3000"/>
              <a:buFont typeface="Montserrat"/>
              <a:buNone/>
              <a:defRPr sz="3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SzPts val="3000"/>
              <a:buFont typeface="Montserrat"/>
              <a:buNone/>
              <a:defRPr sz="3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SzPts val="3000"/>
              <a:buFont typeface="Montserrat"/>
              <a:buNone/>
              <a:defRPr sz="3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SzPts val="3000"/>
              <a:buFont typeface="Montserrat"/>
              <a:buNone/>
              <a:defRPr sz="3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SzPts val="3000"/>
              <a:buFont typeface="Montserrat"/>
              <a:buNone/>
              <a:defRPr sz="3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52400" y="1161800"/>
            <a:ext cx="8868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42908" y="46736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0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7" r:id="rId2"/>
  </p:sldLayoutIdLst>
  <p:transition/>
  <p:timing/>
  <p:hf hdr="0" ftr="0" dt="0"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8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18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19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20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9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10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11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12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13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15.png" /><Relationship Id="rId4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17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5" y="1411516"/>
            <a:ext cx="3803906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68288" indent="0"/>
            <a:r>
              <a:rPr lang="ru-RU" altLang="ru-RU" smtClean="0"/>
              <a:t>Указать, кем вы приходитесь ребенку</a:t>
            </a:r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632" y="1437088"/>
            <a:ext cx="4435068" cy="2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17711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4" y="1411516"/>
            <a:ext cx="3339563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79388" indent="0"/>
            <a:r>
              <a:rPr lang="ru-RU" altLang="ru-RU" smtClean="0"/>
              <a:t>Подтвердить данные ребёнка</a:t>
            </a:r>
            <a:endParaRPr lang="ru-RU" altLang="ru-RU"/>
          </a:p>
          <a:p>
            <a:pPr marL="179388" indent="0"/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631" y="1269408"/>
            <a:ext cx="2721226" cy="360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774815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4" y="1411516"/>
            <a:ext cx="3339563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79388" indent="0"/>
            <a:r>
              <a:rPr lang="ru-RU" altLang="ru-RU" smtClean="0"/>
              <a:t>Указать, имеет ли ребенок российское гражданство</a:t>
            </a:r>
            <a:endParaRPr lang="ru-RU" altLang="ru-RU"/>
          </a:p>
          <a:p>
            <a:pPr marL="179388" indent="0"/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392" y="1514477"/>
            <a:ext cx="4512628" cy="285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78064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4" y="1411516"/>
            <a:ext cx="3339563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79388" indent="0"/>
            <a:r>
              <a:rPr lang="ru-RU" altLang="ru-RU" smtClean="0"/>
              <a:t>Если ребёнок не имеет российского гражданства, указать необходимость в дополнительном языке для обучения в качестве родного</a:t>
            </a:r>
            <a:endParaRPr lang="ru-RU" altLang="ru-RU"/>
          </a:p>
          <a:p>
            <a:pPr marL="179388" indent="0"/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7" y="1335880"/>
            <a:ext cx="3941084" cy="346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2223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5" y="1411515"/>
            <a:ext cx="3803906" cy="29747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268288" indent="0"/>
            <a:r>
              <a:rPr lang="ru-RU" altLang="ru-RU" smtClean="0"/>
              <a:t>Выбрать «Перейти к заявлению»</a:t>
            </a:r>
          </a:p>
          <a:p>
            <a:pPr marL="268288" indent="0"/>
            <a:endParaRPr lang="ru-RU" altLang="ru-RU"/>
          </a:p>
          <a:p>
            <a:pPr marL="268288" indent="0"/>
            <a:endParaRPr lang="ru-RU" altLang="ru-RU" smtClean="0"/>
          </a:p>
          <a:p>
            <a:pPr marL="268288" indent="0"/>
            <a:endParaRPr lang="ru-RU" smtClean="0"/>
          </a:p>
          <a:p>
            <a:pPr marL="268288" indent="0"/>
            <a:endParaRPr lang="ru-RU"/>
          </a:p>
          <a:p>
            <a:pPr marL="268288" indent="0"/>
            <a:r>
              <a:rPr lang="ru-RU" b="1" smtClean="0"/>
              <a:t>Внимание!</a:t>
            </a:r>
            <a:r>
              <a:rPr lang="ru-RU" smtClean="0"/>
              <a:t> </a:t>
            </a:r>
          </a:p>
          <a:p>
            <a:pPr marL="268288" indent="0"/>
            <a:r>
              <a:rPr lang="ru-RU" smtClean="0"/>
              <a:t>В </a:t>
            </a:r>
            <a:r>
              <a:rPr lang="ru-RU"/>
              <a:t>приемную кампанию 2022 года </a:t>
            </a:r>
            <a:r>
              <a:rPr lang="ru-RU" b="1"/>
              <a:t>на ЕПГУ функционирует сервис, который позволяет родителям, подавшим заявление в электронном виде, подгружать скан-копии документов, подтверждающих </a:t>
            </a:r>
            <a:r>
              <a:rPr lang="ru-RU" b="1" smtClean="0"/>
              <a:t>заявление</a:t>
            </a:r>
          </a:p>
          <a:p>
            <a:pPr marL="268288" indent="0"/>
            <a:r>
              <a:rPr lang="ru-RU" b="1" smtClean="0"/>
              <a:t>(</a:t>
            </a:r>
            <a:r>
              <a:rPr lang="en-US" b="1"/>
              <a:t>https://www.gosuslugi.ru/24225/12/info</a:t>
            </a:r>
            <a:r>
              <a:rPr lang="ru-RU" b="1" smtClean="0"/>
              <a:t>).</a:t>
            </a:r>
            <a:r>
              <a:rPr lang="ru-RU" smtClean="0"/>
              <a:t> </a:t>
            </a:r>
            <a:endParaRPr lang="ru-RU"/>
          </a:p>
          <a:p>
            <a:pPr marL="268288" indent="0"/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340" y="1242978"/>
            <a:ext cx="3180049" cy="350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9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5" y="1411516"/>
            <a:ext cx="3803906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68288" indent="0"/>
            <a:r>
              <a:rPr lang="ru-RU" altLang="ru-RU" smtClean="0"/>
              <a:t>Значение адреса постоянной регистрации заявителя подставляется из Личного кабинета пользователя портала Госуслуг.</a:t>
            </a:r>
          </a:p>
          <a:p>
            <a:pPr marL="268288" indent="0"/>
            <a:endParaRPr lang="ru-RU" altLang="ru-RU"/>
          </a:p>
          <a:p>
            <a:pPr marL="268288" indent="0"/>
            <a:r>
              <a:rPr lang="ru-RU" altLang="ru-RU" smtClean="0"/>
              <a:t>При наличии несовпадений необходимо изменить адрес, нажав кнопку «Редактировать», после чего выбрать «Верно»</a:t>
            </a:r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421" y="1477735"/>
            <a:ext cx="3959399" cy="267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4521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5" y="1411516"/>
            <a:ext cx="3803906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79388" indent="0"/>
            <a:r>
              <a:rPr lang="ru-RU" altLang="ru-RU" smtClean="0"/>
              <a:t>В случае отсутствия постоянной регистрации необходимо указать временную регистрацию</a:t>
            </a:r>
            <a:r>
              <a:rPr lang="ru-RU" altLang="ru-RU"/>
              <a:t> -</a:t>
            </a:r>
            <a:r>
              <a:rPr lang="ru-RU" altLang="ru-RU" smtClean="0"/>
              <a:t>последовательно ввести </a:t>
            </a:r>
            <a:r>
              <a:rPr lang="ru-RU" altLang="ru-RU"/>
              <a:t>населенный пункт, улица, дом, номер квартиры.</a:t>
            </a:r>
          </a:p>
          <a:p>
            <a:pPr marL="179388" indent="0"/>
            <a:r>
              <a:rPr lang="ru-RU" altLang="ru-RU"/>
              <a:t>Если не нашли нужный адрес, то выбрать </a:t>
            </a:r>
            <a:r>
              <a:rPr lang="ru-RU" altLang="ru-RU" smtClean="0"/>
              <a:t>«Уточнить адрес»</a:t>
            </a:r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356" y="1313838"/>
            <a:ext cx="4206479" cy="308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20892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5" y="1411516"/>
            <a:ext cx="3803906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79388" indent="0"/>
            <a:r>
              <a:rPr lang="ru-RU" altLang="ru-RU" smtClean="0"/>
              <a:t>Указать, прописан ли ребенок по этому адресу</a:t>
            </a:r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231" y="1530425"/>
            <a:ext cx="4434648" cy="250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1054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5" y="1411516"/>
            <a:ext cx="3803906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79388" indent="0"/>
            <a:r>
              <a:rPr lang="ru-RU" altLang="ru-RU" smtClean="0"/>
              <a:t>В случае, если ребенок прописан по другому адресу, </a:t>
            </a:r>
            <a:r>
              <a:rPr lang="ru-RU" altLang="ru-RU"/>
              <a:t>необходимо последовательно ввести населенный пункт, улица, дом, номер квартиры.</a:t>
            </a:r>
          </a:p>
          <a:p>
            <a:pPr marL="179388" indent="0"/>
            <a:r>
              <a:rPr lang="ru-RU" altLang="ru-RU"/>
              <a:t>Если не нашли нужный адрес, то выбрать «Уточнить адрес»</a:t>
            </a:r>
          </a:p>
          <a:p>
            <a:pPr marL="179388" indent="0"/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231" y="1411516"/>
            <a:ext cx="4244542" cy="297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2896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5" y="1411516"/>
            <a:ext cx="3803906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179388" indent="0"/>
            <a:r>
              <a:rPr lang="ru-RU" altLang="ru-RU" smtClean="0"/>
              <a:t>Необходимо </a:t>
            </a:r>
            <a:r>
              <a:rPr lang="ru-RU" altLang="ru-RU"/>
              <a:t>ознакомиться с перечнем образовательных учреждений, закрепленных за адресом </a:t>
            </a:r>
            <a:r>
              <a:rPr lang="ru-RU" altLang="ru-RU" smtClean="0"/>
              <a:t>регистрации </a:t>
            </a:r>
            <a:r>
              <a:rPr lang="ru-RU" altLang="ru-RU"/>
              <a:t>ребенка. </a:t>
            </a:r>
            <a:r>
              <a:rPr lang="ru-RU"/>
              <a:t>Постановление Администрации города Екатеринбурга</a:t>
            </a:r>
          </a:p>
          <a:p>
            <a:pPr marL="179388" indent="0"/>
            <a:r>
              <a:rPr lang="ru-RU"/>
              <a:t>«О закреплении территорий за муниципальными общеобразовательными учреждениями муниципального образования «город Екатеринбург»</a:t>
            </a:r>
            <a:r>
              <a:rPr lang="ru-RU" altLang="ru-RU"/>
              <a:t> размещено на сайте Департамента образования в разделе «Документы».</a:t>
            </a:r>
          </a:p>
          <a:p>
            <a:pPr marL="179388" indent="0"/>
            <a:endParaRPr lang="ru-RU" altLang="ru-RU" smtClean="0"/>
          </a:p>
          <a:p>
            <a:pPr marL="179388" indent="0"/>
            <a:r>
              <a:rPr lang="ru-RU" altLang="ru-RU" smtClean="0"/>
              <a:t>Выберите школу из доступных для записи значений, закреплённых за адресом регистрации ребенка.</a:t>
            </a:r>
            <a:endParaRPr lang="ru-RU" altLang="ru-RU"/>
          </a:p>
          <a:p>
            <a:pPr marL="179388" indent="0"/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924" y="1411516"/>
            <a:ext cx="332613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28074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5" y="1411516"/>
            <a:ext cx="4725450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79388" indent="0"/>
            <a:r>
              <a:rPr lang="ru-RU" altLang="ru-RU" smtClean="0"/>
              <a:t>В случае отсутствия школы в списке доступных для записи, необходимо выбрать «</a:t>
            </a:r>
            <a:r>
              <a:rPr lang="ru-RU" altLang="ru-RU"/>
              <a:t>Н</a:t>
            </a:r>
            <a:r>
              <a:rPr lang="ru-RU" altLang="ru-RU" smtClean="0"/>
              <a:t>ет нужной школы», затем «</a:t>
            </a:r>
            <a:r>
              <a:rPr lang="ru-RU" altLang="ru-RU"/>
              <a:t>У</a:t>
            </a:r>
            <a:r>
              <a:rPr lang="ru-RU" altLang="ru-RU" smtClean="0"/>
              <a:t>казать вручную»</a:t>
            </a:r>
            <a:endParaRPr lang="ru-RU" altLang="ru-RU"/>
          </a:p>
          <a:p>
            <a:pPr marL="179388" indent="0"/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37" y="2302649"/>
            <a:ext cx="3606594" cy="26440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925" y="1411516"/>
            <a:ext cx="3332528" cy="288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11764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1439231" y="196638"/>
            <a:ext cx="6425985" cy="921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Подача заявления через ЕПГУ при наличии подтверждённой учетной записи</a:t>
            </a: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32325" y="1411516"/>
            <a:ext cx="3132394" cy="2745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79388" indent="0"/>
            <a:r>
              <a:rPr lang="ru-RU" altLang="ru-RU" smtClean="0"/>
              <a:t>Выбрать данные ребенка из вашего профиля Личного кабинета</a:t>
            </a:r>
            <a:endParaRPr lang="ru-RU" altLang="ru-RU"/>
          </a:p>
          <a:p>
            <a:pPr marL="179388" indent="0"/>
            <a:endParaRPr lang="ru-RU" altLang="ru-RU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altLang="ru-RU" sz="700">
              <a:solidFill>
                <a:schemeClr val="tx1"/>
              </a:solidFill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123" y="1619359"/>
            <a:ext cx="4563661" cy="274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9869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Gameday">
  <a:themeElements>
    <a:clrScheme name="Gameday">
      <a:dk1>
        <a:srgbClr val="1C1466"/>
      </a:dk1>
      <a:lt1>
        <a:srgbClr val="FFFFFF"/>
      </a:lt1>
      <a:dk2>
        <a:srgbClr val="443E3D"/>
      </a:dk2>
      <a:lt2>
        <a:srgbClr val="D3AAFF"/>
      </a:lt2>
      <a:accent1>
        <a:srgbClr val="443E3D"/>
      </a:accent1>
      <a:accent2>
        <a:srgbClr val="AF71FF"/>
      </a:accent2>
      <a:accent3>
        <a:srgbClr val="EAC96C"/>
      </a:accent3>
      <a:accent4>
        <a:srgbClr val="999999"/>
      </a:accent4>
      <a:accent5>
        <a:srgbClr val="FF7D50"/>
      </a:accent5>
      <a:accent6>
        <a:srgbClr val="FFE38D"/>
      </a:accent6>
      <a:hlink>
        <a:srgbClr val="4A86E8"/>
      </a:hlink>
      <a:folHlink>
        <a:srgbClr val="1C3AA9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Gameday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44</Paragraphs>
  <Slides>12</Slides>
  <Notes>12</Notes>
  <TotalTime>484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7">
      <vt:lpstr>Arial</vt:lpstr>
      <vt:lpstr>Montserrat</vt:lpstr>
      <vt:lpstr>Montserrat SemiBold</vt:lpstr>
      <vt:lpstr>PT Serif</vt:lpstr>
      <vt:lpstr>Gameday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  <vt:lpstr>Подача заявления через ЕПГУ при наличии подтверждённой учетной записи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Подача заявлений о предоставлении услуги «Зачисление в образовательное учреждение» с использованием Единого портала государственных и муниципальных услуг</dc:title>
  <dc:creator>Обухова Кристина Викторовна</dc:creator>
  <cp:lastModifiedBy>aist002</cp:lastModifiedBy>
  <cp:revision>45</cp:revision>
  <dcterms:modified xsi:type="dcterms:W3CDTF">2022-03-30T04:50:18Z</dcterms:modified>
</cp:coreProperties>
</file>