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320" r:id="rId15"/>
    <p:sldId id="321" r:id="rId16"/>
    <p:sldId id="292" r:id="rId17"/>
    <p:sldId id="293" r:id="rId18"/>
    <p:sldId id="294" r:id="rId19"/>
    <p:sldId id="295" r:id="rId20"/>
    <p:sldId id="296" r:id="rId21"/>
    <p:sldId id="297" r:id="rId22"/>
  </p:sldIdLst>
  <p:sldSz cx="9144000" cy="5143500" type="screen16x9"/>
  <p:notesSz cx="6858000" cy="9144000"/>
  <p:embeddedFontLst>
    <p:embeddedFont>
      <p:font typeface="PT Serif" panose="020B0604020202020204" charset="-52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  <p:embeddedFont>
      <p:font typeface="Montserrat SemiBold" panose="020B0604020202020204" charset="-52"/>
      <p:regular r:id="rId36"/>
      <p:bold r:id="rId37"/>
      <p:italic r:id="rId38"/>
      <p:boldItalic r:id="rId39"/>
    </p:embeddedFont>
    <p:embeddedFont>
      <p:font typeface="Montserrat" panose="020B0604020202020204" charset="-52"/>
      <p:regular r:id="rId40"/>
      <p:bold r:id="rId41"/>
      <p:italic r:id="rId42"/>
      <p:boldItalic r:id="rId43"/>
    </p:embeddedFont>
  </p:embeddedFontLst>
  <p:custDataLst>
    <p:tags r:id="rId23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90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tags" Target="tags/tag1.xml" /><Relationship Id="rId24" Type="http://schemas.openxmlformats.org/officeDocument/2006/relationships/font" Target="fonts/font1.fntdata" /><Relationship Id="rId25" Type="http://schemas.openxmlformats.org/officeDocument/2006/relationships/font" Target="fonts/font2.fntdata" /><Relationship Id="rId26" Type="http://schemas.openxmlformats.org/officeDocument/2006/relationships/font" Target="fonts/font3.fntdata" /><Relationship Id="rId27" Type="http://schemas.openxmlformats.org/officeDocument/2006/relationships/font" Target="fonts/font4.fntdata" /><Relationship Id="rId28" Type="http://schemas.openxmlformats.org/officeDocument/2006/relationships/font" Target="fonts/font5.fntdata" /><Relationship Id="rId29" Type="http://schemas.openxmlformats.org/officeDocument/2006/relationships/font" Target="fonts/font6.fntdata" /><Relationship Id="rId3" Type="http://schemas.openxmlformats.org/officeDocument/2006/relationships/slide" Target="slides/slide1.xml" /><Relationship Id="rId30" Type="http://schemas.openxmlformats.org/officeDocument/2006/relationships/font" Target="fonts/font7.fntdata" /><Relationship Id="rId31" Type="http://schemas.openxmlformats.org/officeDocument/2006/relationships/font" Target="fonts/font8.fntdata" /><Relationship Id="rId32" Type="http://schemas.openxmlformats.org/officeDocument/2006/relationships/font" Target="fonts/font9.fntdata" /><Relationship Id="rId33" Type="http://schemas.openxmlformats.org/officeDocument/2006/relationships/font" Target="fonts/font10.fntdata" /><Relationship Id="rId34" Type="http://schemas.openxmlformats.org/officeDocument/2006/relationships/font" Target="fonts/font11.fntdata" /><Relationship Id="rId35" Type="http://schemas.openxmlformats.org/officeDocument/2006/relationships/font" Target="fonts/font12.fntdata" /><Relationship Id="rId36" Type="http://schemas.openxmlformats.org/officeDocument/2006/relationships/font" Target="fonts/font13.fntdata" /><Relationship Id="rId37" Type="http://schemas.openxmlformats.org/officeDocument/2006/relationships/font" Target="fonts/font14.fntdata" /><Relationship Id="rId38" Type="http://schemas.openxmlformats.org/officeDocument/2006/relationships/font" Target="fonts/font15.fntdata" /><Relationship Id="rId39" Type="http://schemas.openxmlformats.org/officeDocument/2006/relationships/font" Target="fonts/font16.fntdata" /><Relationship Id="rId4" Type="http://schemas.openxmlformats.org/officeDocument/2006/relationships/slide" Target="slides/slide2.xml" /><Relationship Id="rId40" Type="http://schemas.openxmlformats.org/officeDocument/2006/relationships/font" Target="fonts/font17.fntdata" /><Relationship Id="rId41" Type="http://schemas.openxmlformats.org/officeDocument/2006/relationships/font" Target="fonts/font18.fntdata" /><Relationship Id="rId42" Type="http://schemas.openxmlformats.org/officeDocument/2006/relationships/font" Target="fonts/font19.fntdata" /><Relationship Id="rId43" Type="http://schemas.openxmlformats.org/officeDocument/2006/relationships/font" Target="fonts/font20.fntdata" /><Relationship Id="rId44" Type="http://schemas.openxmlformats.org/officeDocument/2006/relationships/presProps" Target="presProps.xml" /><Relationship Id="rId45" Type="http://schemas.openxmlformats.org/officeDocument/2006/relationships/viewProps" Target="viewProps.xml" /><Relationship Id="rId46" Type="http://schemas.openxmlformats.org/officeDocument/2006/relationships/theme" Target="theme/theme1.xml" /><Relationship Id="rId47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0535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913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524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488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844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63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723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26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334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558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265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5400"/>
              <a:buNone/>
              <a:defRPr sz="54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5400"/>
              <a:buNone/>
              <a:defRPr sz="54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5400"/>
              <a:buNone/>
              <a:defRPr sz="54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5400"/>
              <a:buNone/>
              <a:defRPr sz="54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5400"/>
              <a:buNone/>
              <a:defRPr sz="54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5400"/>
              <a:buNone/>
              <a:defRPr sz="54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5400"/>
              <a:buNone/>
              <a:defRPr sz="54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3800"/>
              <a:buNone/>
              <a:defRPr sz="38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3800"/>
              <a:buNone/>
              <a:defRPr sz="38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3800"/>
              <a:buNone/>
              <a:defRPr sz="38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3800"/>
              <a:buNone/>
              <a:defRPr sz="38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3800"/>
              <a:buNone/>
              <a:defRPr sz="38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3800"/>
              <a:buNone/>
              <a:defRPr sz="38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3800"/>
              <a:buNone/>
              <a:defRPr sz="38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0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0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transition/>
  <p:timing/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0.png" /><Relationship Id="rId4" Type="http://schemas.openxmlformats.org/officeDocument/2006/relationships/image" Target="../media/image1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2.png" /><Relationship Id="rId4" Type="http://schemas.openxmlformats.org/officeDocument/2006/relationships/image" Target="../media/image13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4.png" /><Relationship Id="rId4" Type="http://schemas.openxmlformats.org/officeDocument/2006/relationships/image" Target="../media/image15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6.png" /><Relationship Id="rId4" Type="http://schemas.openxmlformats.org/officeDocument/2006/relationships/image" Target="../media/image1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8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9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0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1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://www.gosuslugi.ru/" TargetMode="External" /><Relationship Id="rId4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508820" y="1887794"/>
            <a:ext cx="7868264" cy="15117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alt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alt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заявлений</a:t>
            </a:r>
            <a:br>
              <a:rPr lang="en-US" alt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alt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предоставлении услуги </a:t>
            </a:r>
            <a:br>
              <a:rPr lang="en-US" alt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Зачисление в образовательное учреждение</a:t>
            </a:r>
            <a:r>
              <a:rPr lang="ru-RU" alt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en-US" alt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использованием федеральной портальной формы на Едином портале </a:t>
            </a:r>
            <a:r>
              <a:rPr lang="ru-RU" alt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государственных и муниципальных услуг </a:t>
            </a:r>
            <a:endParaRPr sz="240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/>
              <a:t>Ввести логин, пароль и нажать кнопку «Войти»</a:t>
            </a:r>
          </a:p>
          <a:p>
            <a:pPr marL="88900" indent="0"/>
            <a:r>
              <a:rPr lang="ru-RU" altLang="ru-RU"/>
              <a:t>В качестве логина можно использовать номер мобильного телефона, </a:t>
            </a:r>
            <a:r>
              <a:rPr lang="ru-RU" altLang="ru-RU" smtClean="0"/>
              <a:t>адрес электронной </a:t>
            </a:r>
            <a:r>
              <a:rPr lang="ru-RU" altLang="ru-RU"/>
              <a:t>почты или СНИЛС (в зависимости от того, что было указано при регистрации на портале)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>
            <a:fillRect/>
          </a:stretch>
        </p:blipFill>
        <p:spPr bwMode="auto">
          <a:xfrm>
            <a:off x="1379579" y="2300680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>
            <a:fillRect/>
          </a:stretch>
        </p:blipFill>
        <p:spPr bwMode="auto">
          <a:xfrm>
            <a:off x="4009570" y="2300681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277813"/>
            <a:r>
              <a:rPr lang="ru-RU" altLang="ru-RU"/>
              <a:t>Проверить местоположение (должно быть указано – Екатеринбург)</a:t>
            </a:r>
          </a:p>
          <a:p>
            <a:pPr marL="179388" indent="0"/>
            <a:r>
              <a:rPr lang="ru-RU" altLang="ru-RU"/>
              <a:t>Если местоположение не указано или указано неверно, вручную установить «Екатеринбург»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l="36560" t="34458" r="36880" b="32119"/>
          <a:stretch>
            <a:fillRect/>
          </a:stretch>
        </p:blipFill>
        <p:spPr>
          <a:xfrm>
            <a:off x="4839970" y="1971624"/>
            <a:ext cx="3238699" cy="229245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68907" y="2108067"/>
            <a:ext cx="3391373" cy="952633"/>
            <a:chOff x="768907" y="2108067"/>
            <a:chExt cx="3391373" cy="95263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907" y="2108067"/>
              <a:ext cx="3391373" cy="952633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2464593" y="2193131"/>
              <a:ext cx="1071563" cy="3912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6553762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smtClean="0"/>
              <a:t>Поиск услуги через помощника: в строке поиска ввести «Запись в школу», выбрать действие «Подать заявление», далее выбрать «В другом регионе»</a:t>
            </a:r>
          </a:p>
          <a:p>
            <a:pPr marL="268288" indent="0"/>
            <a:endParaRPr lang="ru-RU" altLang="ru-RU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33" y="1177799"/>
            <a:ext cx="3580954" cy="3213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8" y="2443785"/>
            <a:ext cx="4551375" cy="20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smtClean="0"/>
              <a:t>Прямая ссылка на услугу:</a:t>
            </a:r>
          </a:p>
          <a:p>
            <a:pPr marL="268288" indent="0"/>
            <a:r>
              <a:rPr lang="en-US" altLang="ru-RU"/>
              <a:t>https://www.gosuslugi.ru/600368/1/form</a:t>
            </a:r>
            <a:endParaRPr lang="ru-RU" altLang="ru-RU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22" y="1302722"/>
            <a:ext cx="3580954" cy="32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136636"/>
            <a:ext cx="3746758" cy="1413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268288" indent="0"/>
            <a:r>
              <a:rPr lang="ru-RU" altLang="ru-RU" smtClean="0"/>
              <a:t>Если Вы ранее заполняли предварительное заявление, то после выбора услуги Вам будет предложено использовать черновик заявления или создать новое заявление.</a:t>
            </a:r>
          </a:p>
          <a:p>
            <a:pPr marL="268288" indent="0"/>
            <a:r>
              <a:rPr lang="ru-RU" b="1" u="sng" smtClean="0"/>
              <a:t>Создание предварительных заявлений будет с 30.03.22, </a:t>
            </a:r>
            <a:r>
              <a:rPr lang="ru-RU" b="1" u="sng"/>
              <a:t>следуя инструкциям федеральной портальной формы ЕПГУ (или Презентации-инструкции по приему в 1 класс</a:t>
            </a:r>
            <a:r>
              <a:rPr lang="ru-RU" b="1" u="sng" smtClean="0"/>
              <a:t>)</a:t>
            </a:r>
            <a:endParaRPr lang="ru-RU" altLang="ru-RU" smtClean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2" y="2550320"/>
            <a:ext cx="2728291" cy="23089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1" y="2609422"/>
            <a:ext cx="2822347" cy="21907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00525" y="113663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indent="0"/>
            <a:r>
              <a:rPr lang="ru-RU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У родителей 1 апреля текущего года будет </a:t>
            </a:r>
            <a:r>
              <a:rPr lang="ru-RU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возможность отправить данные предварительные </a:t>
            </a:r>
            <a:r>
              <a:rPr lang="ru-RU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заявления в назначенное время путем нажатия кнопки в личном кабинете ЕПГУ «Отправить заявление». </a:t>
            </a:r>
          </a:p>
        </p:txBody>
      </p:sp>
    </p:spTree>
    <p:extLst>
      <p:ext uri="{BB962C8B-B14F-4D97-AF65-F5344CB8AC3E}">
        <p14:creationId xmlns:p14="http://schemas.microsoft.com/office/powerpoint/2010/main" val="138187193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smtClean="0"/>
              <a:t>Выбрать «</a:t>
            </a:r>
            <a:r>
              <a:rPr lang="ru-RU" altLang="ru-RU"/>
              <a:t>З</a:t>
            </a:r>
            <a:r>
              <a:rPr lang="ru-RU" altLang="ru-RU" smtClean="0"/>
              <a:t>аполнить заявление»</a:t>
            </a:r>
            <a:endParaRPr lang="ru-RU" altLang="ru-RU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525816"/>
            <a:ext cx="3327491" cy="30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6422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smtClean="0"/>
              <a:t>Указать наличие льгот</a:t>
            </a:r>
            <a:endParaRPr lang="ru-RU" altLang="ru-RU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68" y="1482953"/>
            <a:ext cx="4083463" cy="30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smtClean="0"/>
              <a:t>При наличии льготы необходимо выбрать значение из списка и нажать кнопку «Продолжить»</a:t>
            </a:r>
            <a:endParaRPr lang="ru-RU" altLang="ru-RU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32" y="1411516"/>
            <a:ext cx="4246653" cy="2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9110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smtClean="0"/>
              <a:t>Указать, посещает ли старший ребенок образовательную организацию, в которую подается заявления.</a:t>
            </a:r>
          </a:p>
          <a:p>
            <a:pPr marL="268288" indent="0"/>
            <a:endParaRPr lang="ru-RU" altLang="ru-RU" smtClean="0"/>
          </a:p>
          <a:p>
            <a:pPr marL="268288" indent="0"/>
            <a:r>
              <a:rPr lang="ru-RU" altLang="ru-RU" smtClean="0"/>
              <a:t>Обращаем Ваше внимание на то, что </a:t>
            </a:r>
            <a:r>
              <a:rPr lang="ru-RU" b="1" smtClean="0"/>
              <a:t>регистрация </a:t>
            </a:r>
            <a:r>
              <a:rPr lang="ru-RU" b="1"/>
              <a:t>на закрепленной за общеобразовательным учреждением территории</a:t>
            </a:r>
            <a:r>
              <a:rPr lang="ru-RU"/>
              <a:t> для данной категории детей при зачислении в учреждение </a:t>
            </a:r>
            <a:r>
              <a:rPr lang="ru-RU" b="1"/>
              <a:t>не будет учитываться</a:t>
            </a:r>
            <a:endParaRPr lang="ru-RU" altLang="ru-RU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65" y="1361510"/>
            <a:ext cx="4086862" cy="31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0884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smtClean="0"/>
              <a:t>Выбрать тип регистрации</a:t>
            </a:r>
            <a:endParaRPr lang="ru-RU" altLang="ru-RU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1411516"/>
            <a:ext cx="3672416" cy="33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7922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sz="250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/>
              <a:t>С 00:00 01.04.2022 до 23:59 30.06.2022 </a:t>
            </a:r>
            <a:r>
              <a:rPr lang="ru-RU"/>
              <a:t>– 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b="1"/>
              <a:t>в Академическом, Верх-Исетском, Ленинском, Кировском районах</a:t>
            </a:r>
            <a:r>
              <a:rPr lang="ru-RU"/>
              <a:t>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</a:t>
            </a:r>
            <a:r>
              <a:rPr lang="ru-RU" smtClean="0"/>
              <a:t>зачисления;</a:t>
            </a: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/>
              <a:t>С 06:00 01.04.2022 до 23:59 30.06.2022 </a:t>
            </a:r>
            <a:r>
              <a:rPr lang="ru-RU"/>
              <a:t>– 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b="1"/>
              <a:t>в Орджоникидзевском и Чкаловском</a:t>
            </a:r>
            <a:r>
              <a:rPr lang="ru-RU"/>
              <a:t>, а также в Академическом, Верх-Исетском, Ленинском и Кировском районах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</a:t>
            </a:r>
            <a:r>
              <a:rPr lang="ru-RU" smtClean="0"/>
              <a:t>зачисления;</a:t>
            </a:r>
            <a:endParaRPr lang="ru-RU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1125238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smtClean="0"/>
              <a:t>Указать, кем вы приходитесь ребенку</a:t>
            </a:r>
            <a:endParaRPr lang="ru-RU" altLang="ru-RU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2" y="1437088"/>
            <a:ext cx="4435068" cy="27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1771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sz="250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/>
              <a:t>С 07:00 01.04.2022 до 23:59 30.06.2022</a:t>
            </a:r>
            <a:r>
              <a:rPr lang="ru-RU"/>
              <a:t>– 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b="1"/>
              <a:t>в Железнодорожном и Октябрьском</a:t>
            </a:r>
            <a:r>
              <a:rPr lang="ru-RU"/>
              <a:t>, а также в Орджоникидзевском, Чкаловском, Академическом, Верх-Исетском, Ленинском, Кировском районах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</a:t>
            </a:r>
            <a:r>
              <a:rPr lang="ru-RU" smtClean="0"/>
              <a:t>зачисления;</a:t>
            </a: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/>
              <a:t>С 00:00 0</a:t>
            </a:r>
            <a:r>
              <a:rPr lang="en-US" b="1" u="sng"/>
              <a:t>6</a:t>
            </a:r>
            <a:r>
              <a:rPr lang="ru-RU" b="1" u="sng"/>
              <a:t>.07.2022 до 23:59 0</a:t>
            </a:r>
            <a:r>
              <a:rPr lang="en-US" b="1" u="sng"/>
              <a:t>5</a:t>
            </a:r>
            <a:r>
              <a:rPr lang="ru-RU" b="1" u="sng"/>
              <a:t>.09.2022 </a:t>
            </a:r>
            <a:r>
              <a:rPr lang="ru-RU"/>
              <a:t>- прием детей, не зарегистрированных на территории, за которой закреплена конкретная образовательная организация, в том числе имеющих право на получение мест в муниципальных образовательных учреждениях в первоочередном порядке и имеющих право преимущественного </a:t>
            </a:r>
            <a:r>
              <a:rPr lang="ru-RU" smtClean="0"/>
              <a:t>зачисления.</a:t>
            </a:r>
            <a:endParaRPr lang="ru-RU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</a:t>
            </a:r>
            <a:r>
              <a:rPr lang="ru-RU" alt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 документы:</a:t>
            </a:r>
            <a:endParaRPr sz="25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smtClean="0"/>
              <a:t>паспорт </a:t>
            </a:r>
            <a:r>
              <a:rPr lang="ru-RU"/>
              <a:t>родителя (законного представителя</a:t>
            </a:r>
            <a:r>
              <a:rPr lang="ru-RU" smtClean="0"/>
              <a:t>);</a:t>
            </a:r>
            <a:endParaRPr lang="ru-RU"/>
          </a:p>
          <a:p>
            <a:pPr marL="365760" indent="-256032">
              <a:buFont typeface="Georgia"/>
              <a:buChar char="•"/>
              <a:defRPr/>
            </a:pPr>
            <a:endParaRPr lang="ru-RU"/>
          </a:p>
          <a:p>
            <a:pPr marL="365760" indent="-256032">
              <a:buFont typeface="Georgia"/>
              <a:buChar char="•"/>
              <a:defRPr/>
            </a:pPr>
            <a:r>
              <a:rPr lang="ru-RU" smtClean="0"/>
              <a:t>свидетельство </a:t>
            </a:r>
            <a:r>
              <a:rPr lang="ru-RU"/>
              <a:t>о рождении </a:t>
            </a:r>
            <a:r>
              <a:rPr lang="ru-RU" smtClean="0"/>
              <a:t>ребенка;</a:t>
            </a:r>
            <a:endParaRPr lang="ru-RU"/>
          </a:p>
          <a:p>
            <a:pPr marL="365760" indent="-256032">
              <a:buFont typeface="Georgia"/>
              <a:buChar char="•"/>
              <a:defRPr/>
            </a:pPr>
            <a:endParaRPr lang="ru-RU"/>
          </a:p>
          <a:p>
            <a:pPr marL="365760" indent="-256032">
              <a:buFont typeface="Georgia"/>
              <a:buChar char="•"/>
              <a:defRPr/>
            </a:pPr>
            <a:r>
              <a:rPr lang="ru-RU"/>
              <a:t>документ о регистрации ребенка по месту жительства или </a:t>
            </a:r>
            <a:r>
              <a:rPr lang="ru-RU" smtClean="0"/>
              <a:t>пребывания;</a:t>
            </a:r>
            <a:endParaRPr lang="ru-RU"/>
          </a:p>
          <a:p>
            <a:pPr marL="365760" indent="-256032">
              <a:buFont typeface="Georgia"/>
              <a:buChar char="•"/>
              <a:defRPr/>
            </a:pPr>
            <a:endParaRPr lang="ru-RU"/>
          </a:p>
          <a:p>
            <a:pPr marL="365760" indent="-256032">
              <a:buFont typeface="Georgia"/>
              <a:buChar char="•"/>
              <a:defRPr/>
            </a:pPr>
            <a:r>
              <a:rPr lang="ru-RU" smtClean="0"/>
              <a:t>документ, подтверждающий </a:t>
            </a:r>
            <a:r>
              <a:rPr lang="ru-RU"/>
              <a:t>преимущественное право и право на получение мест в образовательных организациях в первоочередном порядке (при наличии права</a:t>
            </a:r>
            <a:r>
              <a:rPr lang="ru-RU" smtClean="0"/>
              <a:t>).</a:t>
            </a:r>
            <a:endParaRPr lang="ru-RU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430395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2000" b="1"/>
              <a:t>Правом преимущественного приема будут пользоваться следующие категории детей:  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/>
              <a:t>дети, чьи полнородные и неполнородные брат и (или) сестра уже обучаются в учреждении, в которое зачисляются эти дети на обучение по основным общеобразовательным программам начального общего образования (основание – Приказ Министерства просвещения РФ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образования»). </a:t>
            </a:r>
          </a:p>
          <a:p>
            <a:pPr marL="254000" indent="-508000">
              <a:lnSpc>
                <a:spcPct val="107000"/>
              </a:lnSpc>
            </a:pPr>
            <a:endParaRPr lang="ru-RU" b="1"/>
          </a:p>
          <a:p>
            <a:pPr marL="179388" indent="0">
              <a:lnSpc>
                <a:spcPct val="107000"/>
              </a:lnSpc>
            </a:pPr>
            <a:r>
              <a:rPr lang="ru-RU" b="1"/>
              <a:t>Обращаем ваше внимание</a:t>
            </a:r>
            <a:r>
              <a:rPr lang="ru-RU"/>
              <a:t> на то, что </a:t>
            </a:r>
            <a:r>
              <a:rPr lang="ru-RU" b="1"/>
              <a:t>регистрация на закрепленной за общеобразовательным учреждением территории (</a:t>
            </a:r>
            <a:r>
              <a:rPr lang="ru-RU" b="1">
                <a:hlinkClick r:id="rId3"/>
              </a:rPr>
              <a:t>Постановление Администрации города Екатеринбурга от 14.03.2022 № 640 «О закреплении территорий за муниципальными общеобразовательными учреждениями муниципального образования «город Екатеринбург»</a:t>
            </a:r>
            <a:r>
              <a:rPr lang="ru-RU" b="1"/>
              <a:t>) </a:t>
            </a:r>
            <a:r>
              <a:rPr lang="ru-RU"/>
              <a:t>для данной категории детей при зачислении в учреждение </a:t>
            </a:r>
            <a:r>
              <a:rPr lang="ru-RU" b="1"/>
              <a:t>не будет учитываться</a:t>
            </a:r>
            <a:r>
              <a:rPr lang="ru-RU"/>
              <a:t>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6025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430395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/>
              <a:t>Правом первоочередного приема в общеобразовательные учреждения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дети сотрудников, имеющих специальные звания и проходящих службу в учреждениях и органах уголовно-исполнительной системы, органах принудительного исполнения РФ, федеральной противопожарной службы Государственной противопожарной службы, таможенных органов РФ (основание – 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дети сотрудников полиции (основание – Федеральный закон от 07.02.2011 № 3-ФЗ «О полиции»);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дети военнослужащих по месту жительства их семей (основание – Федеральный закон от 27.05.1998 № 76-ФЗ «О статусе военнослужащих»).</a:t>
            </a:r>
          </a:p>
          <a:p>
            <a:pPr marL="268288" indent="0" algn="just"/>
            <a:r>
              <a:rPr lang="ru-RU"/>
              <a:t>       </a:t>
            </a:r>
            <a:endParaRPr lang="ru-RU" smtClean="0"/>
          </a:p>
          <a:p>
            <a:pPr marL="268288" indent="0" algn="just"/>
            <a:r>
              <a:rPr lang="ru-RU" smtClean="0"/>
              <a:t>Для </a:t>
            </a:r>
            <a:r>
              <a:rPr lang="ru-RU"/>
              <a:t>данной категории детей при зачислении в общеобразовательное учреждение </a:t>
            </a:r>
            <a:r>
              <a:rPr lang="ru-RU" b="1"/>
              <a:t>регистрация на   закрепленной за учреждением территории будет учитываться</a:t>
            </a:r>
            <a:r>
              <a:rPr lang="ru-RU"/>
              <a:t>.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8717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286016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 ЕПГУ 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5452" y="1729806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mtClean="0"/>
              <a:t>Если </a:t>
            </a:r>
            <a:r>
              <a:rPr lang="ru-RU"/>
              <a:t>родитель не был зарегистрирован на ЕПГУ (не получал, не подтверждал учетную запись), то можно подойти в отделения </a:t>
            </a:r>
            <a:r>
              <a:rPr lang="ru-RU" b="1"/>
              <a:t>МКУ ЦМУ </a:t>
            </a:r>
            <a:r>
              <a:rPr lang="ru-RU"/>
              <a:t>или </a:t>
            </a:r>
            <a:r>
              <a:rPr lang="ru-RU" b="1"/>
              <a:t>ГБУ СО </a:t>
            </a:r>
            <a:r>
              <a:rPr lang="ru-RU" b="1" smtClean="0"/>
              <a:t>МФЦ</a:t>
            </a:r>
            <a:r>
              <a:rPr lang="ru-RU" b="1"/>
              <a:t>,</a:t>
            </a:r>
            <a:r>
              <a:rPr lang="ru-RU" b="1" smtClean="0"/>
              <a:t> </a:t>
            </a:r>
            <a:r>
              <a:rPr lang="ru-RU"/>
              <a:t>и вместе с консультантами в зоне общественного доступа заполнить необходимые данные для регистрации на </a:t>
            </a:r>
            <a:r>
              <a:rPr lang="ru-RU" smtClean="0"/>
              <a:t>ЕПГУ, </a:t>
            </a:r>
            <a:r>
              <a:rPr lang="ru-RU"/>
              <a:t>и получить подтверждение учетной </a:t>
            </a:r>
            <a:r>
              <a:rPr lang="ru-RU" smtClean="0"/>
              <a:t>записи</a:t>
            </a:r>
            <a:r>
              <a:rPr lang="ru-RU"/>
              <a:t>.</a:t>
            </a:r>
          </a:p>
          <a:p>
            <a:pPr marL="109728" algn="just">
              <a:defRPr/>
            </a:pPr>
            <a:r>
              <a:rPr lang="ru-RU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рекомендации 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2" y="1269168"/>
            <a:ext cx="4294676" cy="3392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Проверьте</a:t>
            </a:r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подтверждена ли Ваша учетная запись на сайте «Госуслуги</a:t>
            </a:r>
            <a:r>
              <a:rPr lang="ru-RU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начала записи обновите Ваш браузер. Специалисты службы сопровождения Единого портала рекомендуют использовать </a:t>
            </a:r>
            <a:r>
              <a:rPr lang="en-US" altLang="ru-RU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</a:t>
            </a:r>
            <a:r>
              <a:rPr lang="en-US" altLang="ru-RU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Chrome</a:t>
            </a:r>
            <a:r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Очистите 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кэш (историю браузера</a:t>
            </a:r>
            <a:r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Проверьте 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баланс услуги </a:t>
            </a:r>
            <a:r>
              <a:rPr lang="ru-RU" altLang="ru-RU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</a:t>
            </a:r>
            <a:r>
              <a:rPr lang="ru-RU" altLang="ru-RU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Важно, чтобы с 00:00 01.04.2022 он был положительным, так как обычно провайдеры списывают оплату в начале нового </a:t>
            </a:r>
            <a:r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дня;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Рекомендуем 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перед записью перезапустить Ваш браузер и зайти на портал снова через главную страницу, не использовать сохраненные ссылки на услугу. Используйте рекомендуемые методы перехода к форме заявления. </a:t>
            </a: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4727" y="1179791"/>
            <a:ext cx="3655803" cy="33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2466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1" y="1269169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smtClean="0"/>
              <a:t>В </a:t>
            </a:r>
            <a:r>
              <a:rPr lang="ru-RU" altLang="ru-RU"/>
              <a:t>адресной строке </a:t>
            </a:r>
            <a:r>
              <a:rPr lang="ru-RU" altLang="ru-RU" smtClean="0"/>
              <a:t>набрать </a:t>
            </a:r>
            <a:r>
              <a:rPr lang="en-US" altLang="ru-RU" smtClean="0">
                <a:hlinkClick r:id="rId3"/>
              </a:rPr>
              <a:t>www.gosuslugi.ru</a:t>
            </a:r>
            <a:endParaRPr lang="en-US" altLang="ru-RU"/>
          </a:p>
          <a:p>
            <a:pPr indent="-368300" eaLnBrk="1" hangingPunct="1"/>
            <a:r>
              <a:rPr lang="ru-RU" altLang="ru-RU"/>
              <a:t>Нажать кнопку </a:t>
            </a:r>
            <a:r>
              <a:rPr lang="ru-RU" altLang="ru-RU" smtClean="0"/>
              <a:t>«Войти»</a:t>
            </a:r>
            <a:endParaRPr lang="ru-RU" altLang="ru-RU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1844618"/>
            <a:ext cx="5327809" cy="24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Gameday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81</Paragraphs>
  <Slides>20</Slides>
  <Notes>20</Notes>
  <TotalTime>485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7">
      <vt:lpstr>Arial</vt:lpstr>
      <vt:lpstr>Montserrat</vt:lpstr>
      <vt:lpstr>Montserrat SemiBold</vt:lpstr>
      <vt:lpstr>PT Serif</vt:lpstr>
      <vt:lpstr>Georgia</vt:lpstr>
      <vt:lpstr>Calibri</vt:lpstr>
      <vt:lpstr>Gameday</vt:lpstr>
      <vt:lpstr>Подача заявленийо предоставлении услуги «Зачисление в образовательное учреждение»с использованием федеральной портальной формы на Едином портале государственных и муниципальных услуг </vt:lpstr>
      <vt:lpstr>Когда подавать заявление:</vt:lpstr>
      <vt:lpstr>Когда подавать заявление:</vt:lpstr>
      <vt:lpstr>Какие необходимы документы:</vt:lpstr>
      <vt:lpstr>Правом преимущественного приема будут пользоваться следующие категории детей:  </vt:lpstr>
      <vt:lpstr>Правом первоочередного приема в общеобразовательные учреждения будут пользоваться следующие категории детей:</vt:lpstr>
      <vt:lpstr>Если нет регистрации на ЕПГУ (нет учетной записи)</vt:lpstr>
      <vt:lpstr>Общие рекомендации 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aist002</cp:lastModifiedBy>
  <cp:revision>44</cp:revision>
  <dcterms:modified xsi:type="dcterms:W3CDTF">2022-03-30T04:36:40Z</dcterms:modified>
</cp:coreProperties>
</file>