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"/>
  </p:notesMasterIdLst>
  <p:sldIdLst>
    <p:sldId id="308" r:id="rId3"/>
    <p:sldId id="309" r:id="rId4"/>
    <p:sldId id="310" r:id="rId5"/>
    <p:sldId id="311" r:id="rId6"/>
    <p:sldId id="312" r:id="rId7"/>
    <p:sldId id="313" r:id="rId8"/>
    <p:sldId id="314" r:id="rId9"/>
    <p:sldId id="284" r:id="rId10"/>
    <p:sldId id="315" r:id="rId11"/>
    <p:sldId id="316" r:id="rId12"/>
    <p:sldId id="317" r:id="rId13"/>
    <p:sldId id="318" r:id="rId14"/>
    <p:sldId id="319" r:id="rId15"/>
    <p:sldId id="291" r:id="rId16"/>
  </p:sldIdLst>
  <p:sldSz cx="9144000" cy="5143500" type="screen16x9"/>
  <p:notesSz cx="6858000" cy="9144000"/>
  <p:embeddedFontLst>
    <p:embeddedFont>
      <p:font typeface="Montserrat SemiBold" panose="020B0604020202020204" charset="-52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PT Serif" panose="020B0604020202020204" charset="-52"/>
      <p:regular r:id="rId26"/>
      <p:bold r:id="rId27"/>
      <p:italic r:id="rId28"/>
      <p:boldItalic r:id="rId29"/>
    </p:embeddedFont>
    <p:embeddedFont>
      <p:font typeface="Montserrat" panose="020B0604020202020204" charset="-52"/>
      <p:regular r:id="rId30"/>
      <p:bold r:id="rId31"/>
      <p:italic r:id="rId32"/>
      <p:boldItalic r:id="rId33"/>
    </p:embeddedFont>
  </p:embeddedFontLst>
  <p:custDataLst>
    <p:tags r:id="rId17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0" d="100"/>
          <a:sy n="120" d="100"/>
        </p:scale>
        <p:origin x="-450" y="-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tags" Target="tags/tag1.xml" /><Relationship Id="rId18" Type="http://schemas.openxmlformats.org/officeDocument/2006/relationships/font" Target="fonts/font1.fntdata" /><Relationship Id="rId19" Type="http://schemas.openxmlformats.org/officeDocument/2006/relationships/font" Target="fonts/font2.fntdata" /><Relationship Id="rId2" Type="http://schemas.openxmlformats.org/officeDocument/2006/relationships/notesMaster" Target="notesMasters/notesMaster1.xml" /><Relationship Id="rId20" Type="http://schemas.openxmlformats.org/officeDocument/2006/relationships/font" Target="fonts/font3.fntdata" /><Relationship Id="rId21" Type="http://schemas.openxmlformats.org/officeDocument/2006/relationships/font" Target="fonts/font4.fntdata" /><Relationship Id="rId22" Type="http://schemas.openxmlformats.org/officeDocument/2006/relationships/font" Target="fonts/font5.fntdata" /><Relationship Id="rId23" Type="http://schemas.openxmlformats.org/officeDocument/2006/relationships/font" Target="fonts/font6.fntdata" /><Relationship Id="rId24" Type="http://schemas.openxmlformats.org/officeDocument/2006/relationships/font" Target="fonts/font7.fntdata" /><Relationship Id="rId25" Type="http://schemas.openxmlformats.org/officeDocument/2006/relationships/font" Target="fonts/font8.fntdata" /><Relationship Id="rId26" Type="http://schemas.openxmlformats.org/officeDocument/2006/relationships/font" Target="fonts/font9.fntdata" /><Relationship Id="rId27" Type="http://schemas.openxmlformats.org/officeDocument/2006/relationships/font" Target="fonts/font10.fntdata" /><Relationship Id="rId28" Type="http://schemas.openxmlformats.org/officeDocument/2006/relationships/font" Target="fonts/font11.fntdata" /><Relationship Id="rId29" Type="http://schemas.openxmlformats.org/officeDocument/2006/relationships/font" Target="fonts/font12.fntdata" /><Relationship Id="rId3" Type="http://schemas.openxmlformats.org/officeDocument/2006/relationships/slide" Target="slides/slide1.xml" /><Relationship Id="rId30" Type="http://schemas.openxmlformats.org/officeDocument/2006/relationships/font" Target="fonts/font13.fntdata" /><Relationship Id="rId31" Type="http://schemas.openxmlformats.org/officeDocument/2006/relationships/font" Target="fonts/font14.fntdata" /><Relationship Id="rId32" Type="http://schemas.openxmlformats.org/officeDocument/2006/relationships/font" Target="fonts/font15.fntdata" /><Relationship Id="rId33" Type="http://schemas.openxmlformats.org/officeDocument/2006/relationships/font" Target="fonts/font16.fntdata" /><Relationship Id="rId34" Type="http://schemas.openxmlformats.org/officeDocument/2006/relationships/presProps" Target="presProps.xml" /><Relationship Id="rId35" Type="http://schemas.openxmlformats.org/officeDocument/2006/relationships/viewProps" Target="viewProps.xml" /><Relationship Id="rId36" Type="http://schemas.openxmlformats.org/officeDocument/2006/relationships/theme" Target="theme/theme1.xml" /><Relationship Id="rId37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72569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8546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6075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5336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50923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1229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2885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0512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511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3645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6986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4550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73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740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0890258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image" Target="../media/image5.png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Title slide" type="title">
  <p:cSld name="TITLE">
    <p:bg>
      <p:bgPr>
        <a:gradFill>
          <a:gsLst>
            <a:gs pos="0">
              <a:srgbClr val="FF7D50"/>
            </a:gs>
            <a:gs pos="100000">
              <a:srgbClr val="FF4E10"/>
            </a:gs>
          </a:gsLst>
          <a:lin ang="5400012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0" y="1265050"/>
            <a:ext cx="5943000" cy="206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5400"/>
              <a:buNone/>
              <a:defRPr sz="54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5400"/>
              <a:buNone/>
              <a:defRPr sz="54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5400"/>
              <a:buNone/>
              <a:defRPr sz="54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5400"/>
              <a:buNone/>
              <a:defRPr sz="54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5400"/>
              <a:buNone/>
              <a:defRPr sz="54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5400"/>
              <a:buNone/>
              <a:defRPr sz="54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5400"/>
              <a:buNone/>
              <a:defRPr sz="54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331725"/>
            <a:ext cx="48921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C1466"/>
              </a:buClr>
              <a:buSzPts val="1400"/>
              <a:buFont typeface="Montserrat SemiBold"/>
              <a:buNone/>
              <a:defRPr sz="140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968374" y="304800"/>
            <a:ext cx="870825" cy="3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37090" y="2767150"/>
            <a:ext cx="1706910" cy="172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13897"/>
            <a:ext cx="9144003" cy="1129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940839"/>
            <a:ext cx="996375" cy="863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764906">
            <a:off x="5835769" y="2296816"/>
            <a:ext cx="2519334" cy="142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68375" y="4651811"/>
            <a:ext cx="232400" cy="2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/>
        </p:nvSpPr>
        <p:spPr>
          <a:xfrm>
            <a:off x="8200775" y="4602250"/>
            <a:ext cx="996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@edu.ekb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19" name="Google Shape;19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1273" y="304800"/>
            <a:ext cx="996373" cy="84891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0</a:t>
            </a:fld>
            <a:endParaRPr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Section title and description">
  <p:cSld name="SECTION_TITLE_AND_DESCRIPTION">
    <p:spTree>
      <p:nvGrpSpPr>
        <p:cNvPr id="1" name="Shape 79"/>
        <p:cNvGrpSpPr/>
        <p:nvPr/>
      </p:nvGrpSpPr>
      <p:grpSpPr>
        <a:xfrm>
          <a:off x="0" y="0"/>
          <a:ext cx="0" cy="0"/>
        </a:xfrm>
      </p:grpSpPr>
      <p:sp>
        <p:nvSpPr>
          <p:cNvPr id="80" name="Google Shape;80;p11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rgbClr val="D3AA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solidFill>
                <a:srgbClr val="D3AAFF"/>
              </a:solidFill>
            </a:endParaRPr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304800" y="304900"/>
            <a:ext cx="4045200" cy="30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rgbClr val="1C1466"/>
              </a:buClr>
              <a:buSzPts val="5200"/>
              <a:buNone/>
              <a:defRPr sz="5200">
                <a:solidFill>
                  <a:srgbClr val="1C1466"/>
                </a:solidFill>
              </a:defRPr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3800"/>
              <a:buNone/>
              <a:defRPr sz="38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3800"/>
              <a:buNone/>
              <a:defRPr sz="38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3800"/>
              <a:buNone/>
              <a:defRPr sz="38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3800"/>
              <a:buNone/>
              <a:defRPr sz="38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3800"/>
              <a:buNone/>
              <a:defRPr sz="38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3800"/>
              <a:buNone/>
              <a:defRPr sz="38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3800"/>
              <a:buNone/>
              <a:defRPr sz="38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1"/>
          </p:nvPr>
        </p:nvSpPr>
        <p:spPr>
          <a:xfrm>
            <a:off x="265500" y="3602975"/>
            <a:ext cx="40452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9999"/>
              </a:buClr>
              <a:buSzPts val="1800"/>
              <a:buNone/>
              <a:defRPr>
                <a:solidFill>
                  <a:srgbClr val="999999"/>
                </a:solidFill>
              </a:defRPr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0</a:t>
            </a:fld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8241725" y="304800"/>
            <a:ext cx="597473" cy="22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5847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400" y="1161800"/>
            <a:ext cx="8868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0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</p:sldLayoutIdLst>
  <p:transition/>
  <p:timing/>
  <p:hf hdr="0" ftr="0" dt="0"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8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8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9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20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1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2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0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1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2.png" /><Relationship Id="rId4" Type="http://schemas.openxmlformats.org/officeDocument/2006/relationships/image" Target="../media/image13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4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slide" Target="slide2.xml" TargetMode="Internal" /><Relationship Id="rId4" Type="http://schemas.openxmlformats.org/officeDocument/2006/relationships/image" Target="../media/image15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image" Target="cid:image004.jpg@01D5A148.B9E900F0" TargetMode="External" /><Relationship Id="rId4" Type="http://schemas.openxmlformats.org/officeDocument/2006/relationships/image" Target="../media/image16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7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smtClean="0"/>
              <a:t>Если ребёнок не имеет российского гражданства, указать необходимость в дополнительном языке для обучения в качестве родного</a:t>
            </a:r>
            <a:endParaRPr lang="ru-RU" altLang="ru-RU"/>
          </a:p>
          <a:p>
            <a:pPr marL="179388" indent="0"/>
            <a:endParaRPr lang="ru-RU" altLang="ru-RU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7" y="1335880"/>
            <a:ext cx="3941084" cy="346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22236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826088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Подтверждение электронного заявления  на ЕПГУ</a:t>
            </a:r>
            <a:endParaRPr lang="ru-RU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3" y="1168783"/>
            <a:ext cx="8406041" cy="10519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endParaRPr lang="ru-RU" altLang="ru-RU" smtClean="0"/>
          </a:p>
          <a:p>
            <a:r>
              <a:rPr lang="ru-RU"/>
              <a:t>В приемную кампанию 2022 года </a:t>
            </a:r>
            <a:r>
              <a:rPr lang="ru-RU" b="1"/>
              <a:t>на ЕПГУ функционирует сервис, который </a:t>
            </a:r>
            <a:r>
              <a:rPr lang="ru-RU" b="1" smtClean="0"/>
              <a:t>позволяет</a:t>
            </a:r>
          </a:p>
          <a:p>
            <a:pPr algn="ctr"/>
            <a:r>
              <a:rPr lang="ru-RU" b="1" smtClean="0"/>
              <a:t>родителям</a:t>
            </a:r>
            <a:r>
              <a:rPr lang="ru-RU" b="1"/>
              <a:t>, подавшим заявление в электронном виде, подгружать </a:t>
            </a:r>
            <a:r>
              <a:rPr lang="ru-RU" b="1" smtClean="0"/>
              <a:t>скан-копии</a:t>
            </a:r>
          </a:p>
          <a:p>
            <a:pPr algn="ctr"/>
            <a:r>
              <a:rPr lang="ru-RU" b="1" smtClean="0"/>
              <a:t>документов</a:t>
            </a:r>
            <a:r>
              <a:rPr lang="ru-RU" b="1"/>
              <a:t>, подтверждающих заявление.</a:t>
            </a:r>
            <a:r>
              <a:rPr lang="ru-RU"/>
              <a:t> 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771" y="2220686"/>
            <a:ext cx="5819144" cy="239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00731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826088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Подтверждение электронного заявления  на ЕПГУ</a:t>
            </a:r>
            <a:endParaRPr lang="ru-RU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3" y="1168783"/>
            <a:ext cx="3187773" cy="21863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endParaRPr lang="ru-RU" altLang="ru-RU" smtClean="0"/>
          </a:p>
          <a:p>
            <a:pPr marL="179388" indent="0"/>
            <a:r>
              <a:rPr lang="ru-RU" smtClean="0"/>
              <a:t>Необходимо выбрать тип заявления и указать номер</a:t>
            </a:r>
            <a:endParaRPr lang="ru-RU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358" y="1248531"/>
            <a:ext cx="3854154" cy="336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3369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826088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Подтверждение электронного заявления  на ЕПГУ</a:t>
            </a:r>
            <a:endParaRPr lang="ru-RU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3" y="1168783"/>
            <a:ext cx="3187773" cy="21863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smtClean="0"/>
              <a:t>Загрузить необходимые документы</a:t>
            </a:r>
            <a:endParaRPr lang="ru-RU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535" y="1168783"/>
            <a:ext cx="4020665" cy="351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39213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826088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Подтверждение электронного заявления  на ЕПГУ</a:t>
            </a:r>
            <a:endParaRPr lang="ru-RU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361288"/>
            <a:ext cx="3277150" cy="21863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smtClean="0"/>
              <a:t>Сделать отметки о согласии и об ответственности, после чего выбрать «Подать заявление»</a:t>
            </a:r>
            <a:endParaRPr lang="ru-RU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225" y="1537717"/>
            <a:ext cx="5059704" cy="225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2643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2355" y="446888"/>
            <a:ext cx="6425985" cy="5747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Куда звонить, если остались вопросы:</a:t>
            </a:r>
            <a:endParaRPr lang="ru-RU" altLang="ru-RU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 l="2654" t="9229" r="2374"/>
          <a:stretch>
            <a:fillRect/>
          </a:stretch>
        </p:blipFill>
        <p:spPr>
          <a:xfrm>
            <a:off x="2413191" y="1285661"/>
            <a:ext cx="3863856" cy="336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93101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smtClean="0"/>
              <a:t>Если ребёнок имеет российское гражданство, выбрать язык обучения</a:t>
            </a:r>
            <a:endParaRPr lang="ru-RU" altLang="ru-RU"/>
          </a:p>
          <a:p>
            <a:pPr marL="179388" indent="0"/>
            <a:endParaRPr lang="ru-RU" altLang="ru-RU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49" y="1341987"/>
            <a:ext cx="4101691" cy="322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67407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smtClean="0"/>
              <a:t>Указать, необходимы ли ребёнку специальные условия</a:t>
            </a:r>
            <a:endParaRPr lang="ru-RU" altLang="ru-RU"/>
          </a:p>
          <a:p>
            <a:pPr marL="179388" indent="0"/>
            <a:endParaRPr lang="ru-RU" altLang="ru-RU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0" y="1352879"/>
            <a:ext cx="4387435" cy="317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97757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smtClean="0"/>
              <a:t>Проверить данные заявителя.</a:t>
            </a:r>
          </a:p>
          <a:p>
            <a:pPr marL="179388" indent="0"/>
            <a:r>
              <a:rPr lang="ru-RU" altLang="ru-RU" smtClean="0"/>
              <a:t>Если в указанных данных содержится ошибка, выбрать «редактировать»</a:t>
            </a:r>
          </a:p>
          <a:p>
            <a:pPr marL="179388" indent="0"/>
            <a:endParaRPr lang="ru-RU" altLang="ru-RU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9" y="1117914"/>
            <a:ext cx="2461598" cy="350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05901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8054439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smtClean="0"/>
              <a:t>Подтвердите контактный номер телефона и электронную почту</a:t>
            </a:r>
          </a:p>
          <a:p>
            <a:pPr marL="179388" indent="0"/>
            <a:endParaRPr lang="ru-RU" altLang="ru-RU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82" y="2409834"/>
            <a:ext cx="3125660" cy="18566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192" y="2409834"/>
            <a:ext cx="3097722" cy="185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9818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2989520" cy="20174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smtClean="0"/>
              <a:t>Укажите данные второго родителя (законного представителя) ребенка (при наличии)</a:t>
            </a:r>
          </a:p>
          <a:p>
            <a:pPr marL="179388" indent="0"/>
            <a:endParaRPr lang="ru-RU" altLang="ru-RU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38" y="1452905"/>
            <a:ext cx="3708807" cy="307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76587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5"/>
            <a:ext cx="3284024" cy="34176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179388" indent="0"/>
            <a:r>
              <a:rPr lang="ru-RU" altLang="ru-RU" smtClean="0"/>
              <a:t>Черновик заявления сохранен и будет отображаться в Личном кабинета портала Госуслуг</a:t>
            </a:r>
            <a:endParaRPr lang="ru-RU" altLang="ru-RU" smtClean="0"/>
          </a:p>
          <a:p>
            <a:pPr marL="179388" indent="0"/>
            <a:endParaRPr lang="ru-RU" altLang="ru-RU"/>
          </a:p>
          <a:p>
            <a:pPr marL="179388" indent="0"/>
            <a:endParaRPr lang="ru-RU" altLang="ru-RU" smtClean="0"/>
          </a:p>
          <a:p>
            <a:pPr marL="179388" indent="0"/>
            <a:r>
              <a:rPr lang="ru-RU" altLang="ru-RU" smtClean="0"/>
              <a:t>Время подачи заявлений указано в разделе </a:t>
            </a:r>
            <a:r>
              <a:rPr lang="ru-RU" alt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Когда подавать заявление</a:t>
            </a:r>
            <a:r>
              <a:rPr lang="ru-RU" alt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:</a:t>
            </a:r>
            <a:r>
              <a:rPr lang="ru-RU" altLang="ru-RU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/>
              <a:t>настоящей инструкции</a:t>
            </a:r>
          </a:p>
          <a:p>
            <a:pPr marL="179388" indent="0"/>
            <a:endParaRPr lang="ru-RU" altLang="ru-RU"/>
          </a:p>
          <a:p>
            <a:pPr marL="179388" indent="0"/>
            <a:r>
              <a:rPr lang="ru-RU" b="1"/>
              <a:t>ВНИМАНИЕ!</a:t>
            </a:r>
            <a:r>
              <a:rPr lang="ru-RU"/>
              <a:t> </a:t>
            </a:r>
            <a:r>
              <a:rPr lang="ru-RU" b="1"/>
              <a:t>В случае подачи заявлений с использованием Единого портала, </a:t>
            </a:r>
            <a:r>
              <a:rPr lang="ru-RU" b="1" u="sng"/>
              <a:t>номер заявления присваивается во время создания предварительного заявления.</a:t>
            </a:r>
            <a:r>
              <a:rPr lang="ru-RU" u="sng"/>
              <a:t> </a:t>
            </a:r>
            <a:endParaRPr lang="ru-RU"/>
          </a:p>
          <a:p>
            <a:pPr marL="179388" indent="0"/>
            <a:endParaRPr lang="ru-RU" altLang="ru-RU" smtClean="0"/>
          </a:p>
          <a:p>
            <a:pPr marL="179388" indent="0"/>
            <a:endParaRPr lang="ru-RU" altLang="ru-RU"/>
          </a:p>
          <a:p>
            <a:pPr marL="179388" indent="0"/>
            <a:endParaRPr lang="ru-RU" altLang="ru-RU" smtClean="0"/>
          </a:p>
          <a:p>
            <a:pPr marL="179388" indent="0"/>
            <a:endParaRPr lang="ru-RU" altLang="ru-RU" smtClean="0"/>
          </a:p>
          <a:p>
            <a:pPr marL="179388" indent="0"/>
            <a:endParaRPr lang="ru-RU" altLang="ru-RU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1393440"/>
            <a:ext cx="3892102" cy="329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155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3" y="1168783"/>
            <a:ext cx="8275411" cy="27225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endParaRPr lang="ru-RU" altLang="ru-RU" smtClean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b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 время записи произошла перезагрузка страницы или появилось сообщение "Возникла ошибка 429. Заявление не отправлено". Что делать?</a:t>
            </a:r>
            <a:r>
              <a:rPr lang="ru-RU" altLang="ru-RU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lang="ru-RU" altLang="ru-RU" b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ru-RU" altLang="ru-RU" b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u-RU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</a:t>
            </a: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 этого обновите страницу браузера.</a:t>
            </a:r>
            <a:endParaRPr lang="ru-RU" altLang="ru-RU" sz="700">
              <a:solidFill>
                <a:schemeClr val="tx1"/>
              </a:solidFill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lang="ru-RU" altLang="ru-RU" b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u-RU" b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Портал перегружен. Почему?</a:t>
            </a:r>
            <a:endParaRPr lang="ru-RU" altLang="ru-RU" sz="700">
              <a:solidFill>
                <a:schemeClr val="tx1"/>
              </a:solidFill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462950" y="4300208"/>
            <a:ext cx="8144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Сработал механизм защиты от перегрузок. Повторите последние действия.</a:t>
            </a:r>
            <a:endParaRPr lang="ru-RU">
              <a:solidFill>
                <a:srgbClr val="1C1466"/>
              </a:solidFill>
              <a:latin typeface="Montserrat SemiBold"/>
              <a:ea typeface="Montserrat SemiBold"/>
              <a:cs typeface="Montserrat SemiBold"/>
            </a:endParaRPr>
          </a:p>
        </p:txBody>
      </p:sp>
      <p:pic>
        <p:nvPicPr>
          <p:cNvPr id="9" name="Picture 1" descr="cid:image004.jpg@01D5A148.B9E900F0"/>
          <p:cNvPicPr>
            <a:picLocks noChangeAspect="1" noChangeArrowheads="1"/>
          </p:cNvPicPr>
          <p:nvPr/>
        </p:nvPicPr>
        <p:blipFill>
          <a:blip r:embed="rId4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8629" y="2752757"/>
            <a:ext cx="41433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633468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826088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Подтверждение электронного заявления  на ЕПГУ</a:t>
            </a:r>
            <a:endParaRPr lang="ru-RU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3" y="1168783"/>
            <a:ext cx="8406041" cy="10519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endParaRPr lang="ru-RU" altLang="ru-RU" smtClean="0"/>
          </a:p>
          <a:p>
            <a:r>
              <a:rPr lang="ru-RU"/>
              <a:t>В приемную кампанию 2022 года </a:t>
            </a:r>
            <a:r>
              <a:rPr lang="ru-RU" b="1"/>
              <a:t>на ЕПГУ функционирует сервис, который </a:t>
            </a:r>
            <a:r>
              <a:rPr lang="ru-RU" b="1" smtClean="0"/>
              <a:t>позволяет</a:t>
            </a:r>
          </a:p>
          <a:p>
            <a:pPr algn="ctr"/>
            <a:r>
              <a:rPr lang="ru-RU" b="1" smtClean="0"/>
              <a:t>родителям</a:t>
            </a:r>
            <a:r>
              <a:rPr lang="ru-RU" b="1"/>
              <a:t>, подавшим заявление в электронном виде, подгружать </a:t>
            </a:r>
            <a:r>
              <a:rPr lang="ru-RU" b="1" smtClean="0"/>
              <a:t>скан-копии</a:t>
            </a:r>
          </a:p>
          <a:p>
            <a:pPr algn="ctr"/>
            <a:r>
              <a:rPr lang="ru-RU" b="1" smtClean="0"/>
              <a:t>документов</a:t>
            </a:r>
            <a:r>
              <a:rPr lang="ru-RU" b="1"/>
              <a:t>, подтверждающих </a:t>
            </a:r>
            <a:r>
              <a:rPr lang="ru-RU" b="1" smtClean="0"/>
              <a:t>заявление (</a:t>
            </a:r>
            <a:r>
              <a:rPr lang="en-US" b="1"/>
              <a:t>https://www.gosuslugi.ru/24225</a:t>
            </a:r>
            <a:r>
              <a:rPr lang="ru-RU" b="1" smtClean="0"/>
              <a:t>).</a:t>
            </a:r>
            <a:r>
              <a:rPr lang="ru-RU" smtClean="0"/>
              <a:t> </a:t>
            </a:r>
          </a:p>
          <a:p>
            <a:pPr algn="ctr"/>
            <a:endParaRPr lang="ru-RU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885" y="2428780"/>
            <a:ext cx="4906568" cy="232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98093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Gameday">
  <a:themeElements>
    <a:clrScheme name="Gameday">
      <a:dk1>
        <a:srgbClr val="1C1466"/>
      </a:dk1>
      <a:lt1>
        <a:srgbClr val="FFFFFF"/>
      </a:lt1>
      <a:dk2>
        <a:srgbClr val="443E3D"/>
      </a:dk2>
      <a:lt2>
        <a:srgbClr val="D3AAFF"/>
      </a:lt2>
      <a:accent1>
        <a:srgbClr val="443E3D"/>
      </a:accent1>
      <a:accent2>
        <a:srgbClr val="AF71FF"/>
      </a:accent2>
      <a:accent3>
        <a:srgbClr val="EAC96C"/>
      </a:accent3>
      <a:accent4>
        <a:srgbClr val="999999"/>
      </a:accent4>
      <a:accent5>
        <a:srgbClr val="FF7D50"/>
      </a:accent5>
      <a:accent6>
        <a:srgbClr val="FFE38D"/>
      </a:accent6>
      <a:hlink>
        <a:srgbClr val="4A86E8"/>
      </a:hlink>
      <a:folHlink>
        <a:srgbClr val="1C3AA9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Gameday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50</Paragraphs>
  <Slides>14</Slides>
  <Notes>14</Notes>
  <TotalTime>484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baseType="lpstr" size="20">
      <vt:lpstr>Arial</vt:lpstr>
      <vt:lpstr>Montserrat</vt:lpstr>
      <vt:lpstr>Montserrat SemiBold</vt:lpstr>
      <vt:lpstr>PT Serif</vt:lpstr>
      <vt:lpstr>Calibri</vt:lpstr>
      <vt:lpstr>Gameday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Подтверждение электронного заявления  на ЕПГУ</vt:lpstr>
      <vt:lpstr>Подтверждение электронного заявления  на ЕПГУ</vt:lpstr>
      <vt:lpstr>Подтверждение электронного заявления  на ЕПГУ</vt:lpstr>
      <vt:lpstr>Подтверждение электронного заявления  на ЕПГУ</vt:lpstr>
      <vt:lpstr>Подтверждение электронного заявления  на ЕПГУ</vt:lpstr>
      <vt:lpstr>Куда звонить, если остались вопросы: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Подача заявлений о предоставлении услуги «Зачисление в образовательное учреждение» с использованием Единого портала государственных и муниципальных услуг</dc:title>
  <dc:creator>Обухова Кристина Викторовна</dc:creator>
  <cp:lastModifiedBy>aist002</cp:lastModifiedBy>
  <cp:revision>45</cp:revision>
  <dcterms:modified xsi:type="dcterms:W3CDTF">2022-03-30T04:50:46Z</dcterms:modified>
</cp:coreProperties>
</file>